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2" autoAdjust="0"/>
    <p:restoredTop sz="94660"/>
  </p:normalViewPr>
  <p:slideViewPr>
    <p:cSldViewPr snapToGrid="0">
      <p:cViewPr>
        <p:scale>
          <a:sx n="121" d="100"/>
          <a:sy n="121" d="100"/>
        </p:scale>
        <p:origin x="-108" y="-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72B67B5-984B-4341-AA47-2A1A698E44DA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6B81935-7550-4418-A177-B7E20F7DC760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564950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B67B5-984B-4341-AA47-2A1A698E44DA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1935-7550-4418-A177-B7E20F7DC7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918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B67B5-984B-4341-AA47-2A1A698E44DA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1935-7550-4418-A177-B7E20F7DC7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264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B67B5-984B-4341-AA47-2A1A698E44DA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1935-7550-4418-A177-B7E20F7DC7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559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72B67B5-984B-4341-AA47-2A1A698E44DA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B81935-7550-4418-A177-B7E20F7DC76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059410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B67B5-984B-4341-AA47-2A1A698E44DA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1935-7550-4418-A177-B7E20F7DC7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45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B67B5-984B-4341-AA47-2A1A698E44DA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1935-7550-4418-A177-B7E20F7DC7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778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B67B5-984B-4341-AA47-2A1A698E44DA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1935-7550-4418-A177-B7E20F7DC7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529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B67B5-984B-4341-AA47-2A1A698E44DA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1935-7550-4418-A177-B7E20F7DC7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594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72B67B5-984B-4341-AA47-2A1A698E44DA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B81935-7550-4418-A177-B7E20F7DC76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9258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72B67B5-984B-4341-AA47-2A1A698E44DA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B81935-7550-4418-A177-B7E20F7DC76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21527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B72B67B5-984B-4341-AA47-2A1A698E44DA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F6B81935-7550-4418-A177-B7E20F7DC76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6597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13728" y="2601254"/>
            <a:ext cx="8361229" cy="2098226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ru-RU" sz="28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Логопедическая коррекция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нарушений речи обучающихся с ОВЗ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5-9 классов с использованием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нейропсихологических методов и приёмов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4669" y="5632679"/>
            <a:ext cx="6831673" cy="108623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ru-RU" sz="20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 МАОУ «СОШ №37 им. </a:t>
            </a:r>
            <a:r>
              <a:rPr lang="ru-RU" sz="2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маршала </a:t>
            </a:r>
            <a:r>
              <a:rPr lang="ru-RU" sz="20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Советского Союза И.С. Конева»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r>
              <a:rPr lang="ru-RU" sz="2000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Дурнева</a:t>
            </a:r>
            <a:r>
              <a:rPr lang="ru-RU" sz="20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Юлия Андреевна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54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000" y="0"/>
            <a:ext cx="9601200" cy="1485900"/>
          </a:xfrm>
        </p:spPr>
        <p:txBody>
          <a:bodyPr/>
          <a:lstStyle/>
          <a:p>
            <a:r>
              <a:rPr lang="ru-RU" sz="2800" dirty="0">
                <a:solidFill>
                  <a:schemeClr val="dk1"/>
                </a:solidFill>
                <a:latin typeface="Times New Roman"/>
              </a:rPr>
              <a:t>«Таблица </a:t>
            </a:r>
            <a:r>
              <a:rPr lang="ru-RU" sz="2800" dirty="0" err="1">
                <a:solidFill>
                  <a:schemeClr val="dk1"/>
                </a:solidFill>
                <a:latin typeface="Times New Roman"/>
              </a:rPr>
              <a:t>Шульте</a:t>
            </a:r>
            <a:r>
              <a:rPr lang="ru-RU" sz="2800" dirty="0">
                <a:solidFill>
                  <a:schemeClr val="dk1"/>
                </a:solidFill>
                <a:latin typeface="Times New Roman"/>
              </a:rPr>
              <a:t>»</a:t>
            </a:r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pic>
        <p:nvPicPr>
          <p:cNvPr id="6" name="Рисунок 3"/>
          <p:cNvPicPr/>
          <p:nvPr/>
        </p:nvPicPr>
        <p:blipFill>
          <a:blip r:embed="rId2"/>
          <a:stretch/>
        </p:blipFill>
        <p:spPr>
          <a:xfrm>
            <a:off x="800100" y="508000"/>
            <a:ext cx="3784600" cy="3009900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  <p:pic>
        <p:nvPicPr>
          <p:cNvPr id="7" name="Рисунок 1"/>
          <p:cNvPicPr>
            <a:picLocks noGrp="1"/>
          </p:cNvPicPr>
          <p:nvPr>
            <p:ph idx="1"/>
          </p:nvPr>
        </p:nvPicPr>
        <p:blipFill>
          <a:blip r:embed="rId3"/>
          <a:stretch/>
        </p:blipFill>
        <p:spPr>
          <a:xfrm>
            <a:off x="4749800" y="1474255"/>
            <a:ext cx="3975100" cy="4087290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  <p:pic>
        <p:nvPicPr>
          <p:cNvPr id="8" name="Рисунок 5"/>
          <p:cNvPicPr/>
          <p:nvPr/>
        </p:nvPicPr>
        <p:blipFill>
          <a:blip r:embed="rId4"/>
          <a:stretch/>
        </p:blipFill>
        <p:spPr>
          <a:xfrm>
            <a:off x="8724900" y="3937001"/>
            <a:ext cx="3358314" cy="2755900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</p:spTree>
    <p:extLst>
      <p:ext uri="{BB962C8B-B14F-4D97-AF65-F5344CB8AC3E}">
        <p14:creationId xmlns:p14="http://schemas.microsoft.com/office/powerpoint/2010/main" val="4385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0"/>
            <a:ext cx="9601200" cy="1485900"/>
          </a:xfrm>
        </p:spPr>
        <p:txBody>
          <a:bodyPr/>
          <a:lstStyle/>
          <a:p>
            <a:r>
              <a:rPr lang="ru-RU" sz="28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Конгинори</a:t>
            </a:r>
            <a:r>
              <a:rPr lang="ru-RU" sz="28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800" dirty="0" err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Конги</a:t>
            </a:r>
            <a:r>
              <a:rPr lang="ru-RU" sz="28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28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«Пять </a:t>
            </a:r>
            <a:r>
              <a:rPr lang="ru-RU" sz="28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камней</a:t>
            </a:r>
            <a:r>
              <a:rPr lang="ru-RU" sz="28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4600" y="895350"/>
            <a:ext cx="9601200" cy="35814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                                                                            Адаптация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прототип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7400" y="1485900"/>
            <a:ext cx="4610100" cy="42005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31605" y="1485900"/>
            <a:ext cx="6591035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Метод/приём рассчитан на развитие моторики рук и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межполушарного взаимодействия.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Ученику предлагается подкинуть вначале 1 камень, затем 2 и т.д.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Максимум 10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камней одновременно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всех надо поймать.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занятий после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успешного выполнения задания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ведущей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рукой, все тоже самое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делается другой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рукой,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успешного выполнения не ведущей рукой, задание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усложняется на одновременное использование двух рук.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Подбрасывают слегка, невысоко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532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500" y="0"/>
            <a:ext cx="9601200" cy="14859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dk1"/>
                </a:solidFill>
                <a:latin typeface="Times New Roman"/>
              </a:rPr>
              <a:t>ЛОГОПЕДИЧЕСКИЕ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0800" y="457200"/>
            <a:ext cx="9601200" cy="3581400"/>
          </a:xfrm>
        </p:spPr>
        <p:txBody>
          <a:bodyPr/>
          <a:lstStyle/>
          <a:p>
            <a:pPr marL="0" indent="0" algn="r">
              <a:buNone/>
            </a:pPr>
            <a:r>
              <a:rPr lang="ru-RU" dirty="0">
                <a:solidFill>
                  <a:schemeClr val="dk1"/>
                </a:solidFill>
                <a:latin typeface="Times New Roman"/>
              </a:rPr>
              <a:t>«Лепка букв, слов»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endParaRPr lang="ru-RU" dirty="0"/>
          </a:p>
        </p:txBody>
      </p:sp>
      <p:pic>
        <p:nvPicPr>
          <p:cNvPr id="4" name="Рисунок 6"/>
          <p:cNvPicPr/>
          <p:nvPr/>
        </p:nvPicPr>
        <p:blipFill>
          <a:blip r:embed="rId2"/>
          <a:stretch/>
        </p:blipFill>
        <p:spPr>
          <a:xfrm>
            <a:off x="6129086" y="889000"/>
            <a:ext cx="6062914" cy="4571537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" name="Рисунок 3"/>
          <p:cNvPicPr/>
          <p:nvPr/>
        </p:nvPicPr>
        <p:blipFill>
          <a:blip r:embed="rId3"/>
          <a:stretch/>
        </p:blipFill>
        <p:spPr>
          <a:xfrm>
            <a:off x="213486" y="2700579"/>
            <a:ext cx="5915600" cy="4097980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69819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0" y="88900"/>
            <a:ext cx="9601200" cy="1485900"/>
          </a:xfrm>
        </p:spPr>
        <p:txBody>
          <a:bodyPr/>
          <a:lstStyle/>
          <a:p>
            <a:pPr algn="r"/>
            <a:r>
              <a:rPr lang="ru-RU" sz="2800" dirty="0">
                <a:solidFill>
                  <a:schemeClr val="dk1"/>
                </a:solidFill>
                <a:latin typeface="Times New Roman"/>
              </a:rPr>
              <a:t>«Антонимы-синонимы с движением»</a:t>
            </a:r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97726" y="1789611"/>
            <a:ext cx="912294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 антонимов (высокий и низкий, и сопровождать жестами). Усложнение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многозначные слова (легкий рюкзак-легкий ветер)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 – высоко поднять руки вверх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Низко-присесть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адаптировать под любую тему.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Усложнение -  составлять словосочетания с антонимами/синонимами/омонимами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8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37400" y="162580"/>
            <a:ext cx="52451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dk1"/>
                </a:solidFill>
                <a:latin typeface="Times New Roman"/>
              </a:rPr>
              <a:t>«Крокодил/попробуй объясни»</a:t>
            </a:r>
            <a:endParaRPr lang="ru-RU" sz="2800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/>
        </p:blipFill>
        <p:spPr>
          <a:xfrm>
            <a:off x="6337300" y="3606800"/>
            <a:ext cx="5763868" cy="3111476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  <p:pic>
        <p:nvPicPr>
          <p:cNvPr id="6" name="Рисунок 3"/>
          <p:cNvPicPr/>
          <p:nvPr/>
        </p:nvPicPr>
        <p:blipFill>
          <a:blip r:embed="rId3"/>
          <a:stretch/>
        </p:blipFill>
        <p:spPr>
          <a:xfrm>
            <a:off x="1092589" y="476261"/>
            <a:ext cx="4114020" cy="4444976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</p:spTree>
    <p:extLst>
      <p:ext uri="{BB962C8B-B14F-4D97-AF65-F5344CB8AC3E}">
        <p14:creationId xmlns:p14="http://schemas.microsoft.com/office/powerpoint/2010/main" val="71026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0" y="0"/>
            <a:ext cx="9601200" cy="1485900"/>
          </a:xfrm>
        </p:spPr>
        <p:txBody>
          <a:bodyPr/>
          <a:lstStyle/>
          <a:p>
            <a:pPr algn="r"/>
            <a:r>
              <a:rPr lang="ru-RU" sz="2800" dirty="0">
                <a:solidFill>
                  <a:schemeClr val="dk1"/>
                </a:solidFill>
                <a:latin typeface="Times New Roman"/>
              </a:rPr>
              <a:t>«Речевая таблица </a:t>
            </a:r>
            <a:r>
              <a:rPr lang="ru-RU" sz="2800" dirty="0" err="1">
                <a:solidFill>
                  <a:schemeClr val="dk1"/>
                </a:solidFill>
                <a:latin typeface="Times New Roman"/>
              </a:rPr>
              <a:t>Шульте</a:t>
            </a:r>
            <a:r>
              <a:rPr lang="ru-RU" sz="2800" dirty="0">
                <a:solidFill>
                  <a:schemeClr val="dk1"/>
                </a:solidFill>
                <a:latin typeface="Times New Roman"/>
              </a:rPr>
              <a:t>»</a:t>
            </a:r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/>
        </p:blipFill>
        <p:spPr>
          <a:xfrm>
            <a:off x="889000" y="508000"/>
            <a:ext cx="5454400" cy="2555340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  <p:sp>
        <p:nvSpPr>
          <p:cNvPr id="5" name="TextBox 4"/>
          <p:cNvSpPr txBox="1"/>
          <p:nvPr/>
        </p:nvSpPr>
        <p:spPr>
          <a:xfrm>
            <a:off x="4850674" y="4075612"/>
            <a:ext cx="73413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чтением вслух ученику предлагается выполнить задание про себя.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выполнении задания впервые можно вести пальцем, затем только глазами.</a:t>
            </a: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цифр и у каждой цифры свои слоги, прочитать слоги от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до 10, потом наоборот.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Усложнение - Со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временем увеличивается количество слогов.</a:t>
            </a:r>
          </a:p>
        </p:txBody>
      </p:sp>
    </p:spTree>
    <p:extLst>
      <p:ext uri="{BB962C8B-B14F-4D97-AF65-F5344CB8AC3E}">
        <p14:creationId xmlns:p14="http://schemas.microsoft.com/office/powerpoint/2010/main" val="26024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0" y="0"/>
            <a:ext cx="9601200" cy="1485900"/>
          </a:xfrm>
        </p:spPr>
        <p:txBody>
          <a:bodyPr/>
          <a:lstStyle/>
          <a:p>
            <a:pPr algn="r"/>
            <a:r>
              <a:rPr lang="ru-RU" sz="2800" dirty="0">
                <a:solidFill>
                  <a:schemeClr val="dk1"/>
                </a:solidFill>
                <a:latin typeface="Times New Roman"/>
              </a:rPr>
              <a:t>«Танец слов»</a:t>
            </a:r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65200" y="1485900"/>
            <a:ext cx="8854412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ыполнять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по команде (по теме урока) если в слове звук «к» то руки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шире, если «г» вверх, если нет данных звуков то сядь.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Адаптировать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данное упражнение можно под любую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тему: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Прыгни если слово относится к словарным словам, присядь если нет, шагни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вперед если затрудняешься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«над» — руки вверх, «под» — присесть, «между» — шаг в сторону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Усложнение – неправильные подсказки, увеличить темп (быстрее диктовать)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328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0" y="0"/>
            <a:ext cx="9601200" cy="1485900"/>
          </a:xfrm>
        </p:spPr>
        <p:txBody>
          <a:bodyPr/>
          <a:lstStyle/>
          <a:p>
            <a:pPr algn="r"/>
            <a:r>
              <a:rPr lang="ru-RU" sz="2800" dirty="0">
                <a:solidFill>
                  <a:schemeClr val="dk1"/>
                </a:solidFill>
                <a:latin typeface="Times New Roman"/>
              </a:rPr>
              <a:t>«Речевые классики»</a:t>
            </a:r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pic>
        <p:nvPicPr>
          <p:cNvPr id="4" name="Рисунок 4"/>
          <p:cNvPicPr/>
          <p:nvPr/>
        </p:nvPicPr>
        <p:blipFill>
          <a:blip r:embed="rId2"/>
          <a:stretch/>
        </p:blipFill>
        <p:spPr>
          <a:xfrm>
            <a:off x="7505699" y="1612899"/>
            <a:ext cx="4398803" cy="3412497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  <p:sp>
        <p:nvSpPr>
          <p:cNvPr id="5" name="TextBox 4"/>
          <p:cNvSpPr txBox="1"/>
          <p:nvPr/>
        </p:nvSpPr>
        <p:spPr>
          <a:xfrm>
            <a:off x="774700" y="1841819"/>
            <a:ext cx="6716647" cy="2523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бумаги квадратики либо ортопедический коврик,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раскладываются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игре «классики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обучающемуся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дается кубик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нужно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называть слово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начинающееся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той буквы, которая ему выпала.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Усложнение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конец и середина слова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Попасть кубиком в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нужную клеточку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96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0" y="0"/>
            <a:ext cx="9601200" cy="1485900"/>
          </a:xfrm>
        </p:spPr>
        <p:txBody>
          <a:bodyPr/>
          <a:lstStyle/>
          <a:p>
            <a:pPr algn="r"/>
            <a:r>
              <a:rPr lang="ru-RU" sz="2800" dirty="0">
                <a:solidFill>
                  <a:schemeClr val="dk1"/>
                </a:solidFill>
                <a:latin typeface="Times New Roman"/>
              </a:rPr>
              <a:t>«Фонематические камушки»</a:t>
            </a:r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073400" y="1333500"/>
            <a:ext cx="8943859" cy="4678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на дифференциацию звуков, можно адаптировать под правила русского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языка (антонимы-синонимы, над-под, слова с непроизносимой и произносимой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согласной и т. п.)</a:t>
            </a:r>
          </a:p>
          <a:p>
            <a:pPr algn="r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первых занятий либо на стаканчиках либо рядом находятся подсказки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(нужный звук или слово, правило). Задача обучающегося докинуть в нужный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стаканчик камушек. Можно выполнять стоя. Также первое время наглядный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материал.</a:t>
            </a:r>
          </a:p>
          <a:p>
            <a:pPr algn="r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Усложнение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убирание любой наглядный материал и можно дать задание —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забрасывать одной рукой или двумя руками, либо стоять на правой либо на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левой ноге.</a:t>
            </a:r>
          </a:p>
          <a:p>
            <a:pPr algn="r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Бывает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камешек — мякиши (антистрессовые мячики)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292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0" y="0"/>
            <a:ext cx="9601200" cy="1485900"/>
          </a:xfrm>
        </p:spPr>
        <p:txBody>
          <a:bodyPr>
            <a:normAutofit/>
          </a:bodyPr>
          <a:lstStyle/>
          <a:p>
            <a:pPr algn="r"/>
            <a:r>
              <a:rPr lang="ru-RU" sz="2800" dirty="0">
                <a:solidFill>
                  <a:schemeClr val="dk1"/>
                </a:solidFill>
                <a:latin typeface="Times New Roman"/>
              </a:rPr>
              <a:t>«Полоса препятствия»</a:t>
            </a:r>
            <a:r>
              <a:rPr lang="ru-RU" sz="2800" dirty="0">
                <a:solidFill>
                  <a:srgbClr val="000000"/>
                </a:solidFill>
                <a:latin typeface="Arial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Arial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Пройди полосу препятствия и отвечай на вопросы педагога, либо одновременно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делая пальчиковую гимнастику (можно с использованием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суд-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жок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мячиков/шариков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07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14300"/>
            <a:ext cx="11506200" cy="850900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solidFill>
                  <a:schemeClr val="dk1"/>
                </a:solidFill>
                <a:latin typeface="Times New Roman"/>
              </a:rPr>
              <a:t>Классификация нейропсихологических  методов, приёмов используемых учителем-логопедом</a:t>
            </a:r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5200" y="1727200"/>
            <a:ext cx="11226800" cy="5130800"/>
          </a:xfrm>
        </p:spPr>
        <p:txBody>
          <a:bodyPr>
            <a:normAutofit/>
          </a:bodyPr>
          <a:lstStyle/>
          <a:p>
            <a:pPr marL="343080" indent="-34308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lang="ru-RU" dirty="0">
                <a:solidFill>
                  <a:schemeClr val="dk1"/>
                </a:solidFill>
                <a:latin typeface="Times New Roman"/>
              </a:rPr>
              <a:t>Общие 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dirty="0">
                <a:solidFill>
                  <a:schemeClr val="dk1"/>
                </a:solidFill>
                <a:latin typeface="Times New Roman"/>
              </a:rPr>
              <a:t>Направлены на развитие внимания, мышления, памяти, логики, воображения и </a:t>
            </a:r>
            <a:r>
              <a:rPr lang="ru-RU" dirty="0" smtClean="0">
                <a:solidFill>
                  <a:schemeClr val="dk1"/>
                </a:solidFill>
                <a:latin typeface="Times New Roman"/>
              </a:rPr>
              <a:t>восприятия</a:t>
            </a:r>
            <a:endParaRPr lang="en-US" dirty="0" smtClean="0">
              <a:solidFill>
                <a:schemeClr val="dk1"/>
              </a:solidFill>
              <a:latin typeface="Times New Roman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dirty="0">
              <a:solidFill>
                <a:schemeClr val="dk1"/>
              </a:solidFill>
              <a:latin typeface="Times New Roman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dirty="0" smtClean="0">
              <a:solidFill>
                <a:schemeClr val="dk1"/>
              </a:solidFill>
              <a:latin typeface="Times New Roman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dirty="0">
              <a:solidFill>
                <a:schemeClr val="dk1"/>
              </a:solidFill>
              <a:latin typeface="Times New Roman"/>
            </a:endParaRPr>
          </a:p>
          <a:p>
            <a:pPr marL="0" indent="0">
              <a:lnSpc>
                <a:spcPct val="100000"/>
              </a:lnSpc>
              <a:buNone/>
            </a:pPr>
            <a:endParaRPr lang="ru-RU" dirty="0" smtClean="0">
              <a:solidFill>
                <a:schemeClr val="dk1"/>
              </a:solidFill>
              <a:latin typeface="Times New Roman"/>
            </a:endParaRPr>
          </a:p>
          <a:p>
            <a:pPr marL="0" indent="0">
              <a:lnSpc>
                <a:spcPct val="100000"/>
              </a:lnSpc>
              <a:buNone/>
            </a:pPr>
            <a:endParaRPr lang="ru-RU" dirty="0">
              <a:solidFill>
                <a:schemeClr val="dk1"/>
              </a:solidFill>
              <a:latin typeface="Times New Roman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dirty="0" smtClean="0">
              <a:solidFill>
                <a:schemeClr val="dk1"/>
              </a:solidFill>
              <a:latin typeface="Times New Roman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dirty="0" smtClean="0">
                <a:solidFill>
                  <a:schemeClr val="dk1"/>
                </a:solidFill>
                <a:latin typeface="Times New Roman"/>
              </a:rPr>
              <a:t>                                          </a:t>
            </a:r>
            <a:r>
              <a:rPr lang="ru-RU" dirty="0" smtClean="0">
                <a:solidFill>
                  <a:schemeClr val="dk1"/>
                </a:solidFill>
                <a:latin typeface="Times New Roman"/>
              </a:rPr>
              <a:t>2</a:t>
            </a:r>
            <a:r>
              <a:rPr lang="ru-RU" dirty="0">
                <a:solidFill>
                  <a:schemeClr val="dk1"/>
                </a:solidFill>
                <a:latin typeface="Times New Roman"/>
              </a:rPr>
              <a:t>. Логопедические 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dirty="0">
                <a:solidFill>
                  <a:schemeClr val="dk1"/>
                </a:solidFill>
                <a:latin typeface="Times New Roman"/>
              </a:rPr>
              <a:t>                                </a:t>
            </a:r>
            <a:r>
              <a:rPr lang="ru-RU" dirty="0" smtClean="0">
                <a:solidFill>
                  <a:schemeClr val="dk1"/>
                </a:solidFill>
                <a:latin typeface="Times New Roman"/>
              </a:rPr>
              <a:t>         </a:t>
            </a:r>
            <a:r>
              <a:rPr lang="ru-RU" dirty="0">
                <a:solidFill>
                  <a:schemeClr val="dk1"/>
                </a:solidFill>
                <a:latin typeface="Times New Roman"/>
              </a:rPr>
              <a:t>Методы и приёмы, в которых дополнительно используются </a:t>
            </a:r>
            <a:r>
              <a:rPr lang="ru-RU" dirty="0" smtClean="0">
                <a:solidFill>
                  <a:schemeClr val="dk1"/>
                </a:solidFill>
                <a:latin typeface="Times New Roman"/>
              </a:rPr>
              <a:t>компоненты</a:t>
            </a:r>
            <a:r>
              <a:rPr lang="en-US" dirty="0" smtClean="0">
                <a:solidFill>
                  <a:schemeClr val="dk1"/>
                </a:solidFill>
                <a:latin typeface="Times New Roman"/>
              </a:rPr>
              <a:t> </a:t>
            </a:r>
            <a:r>
              <a:rPr lang="ru-RU" dirty="0" smtClean="0">
                <a:solidFill>
                  <a:schemeClr val="dk1"/>
                </a:solidFill>
                <a:latin typeface="Times New Roman"/>
              </a:rPr>
              <a:t>речи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925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0" y="0"/>
            <a:ext cx="9601200" cy="1485900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</a:pPr>
            <a:r>
              <a:rPr lang="ru-RU" sz="2800" dirty="0">
                <a:solidFill>
                  <a:schemeClr val="dk1"/>
                </a:solidFill>
                <a:latin typeface="Times New Roman"/>
              </a:rPr>
              <a:t>«Забей гол»</a:t>
            </a:r>
            <a:endParaRPr lang="ru-RU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бумаги делается шарик и дуя на него надо забить гол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другому ученику. Во время игры нельзя пользоваться руками, можно ходить, приседать, вставать.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сложнение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более большой, тяжелый мячик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666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0" y="0"/>
            <a:ext cx="9601200" cy="1485900"/>
          </a:xfrm>
        </p:spPr>
        <p:txBody>
          <a:bodyPr/>
          <a:lstStyle/>
          <a:p>
            <a:pPr algn="r"/>
            <a:r>
              <a:rPr lang="ru-RU" sz="2800" dirty="0">
                <a:solidFill>
                  <a:schemeClr val="dk1"/>
                </a:solidFill>
                <a:latin typeface="Times New Roman"/>
              </a:rPr>
              <a:t>«Волшебный мешочек»</a:t>
            </a:r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pic>
        <p:nvPicPr>
          <p:cNvPr id="4" name="Рисунок 4"/>
          <p:cNvPicPr>
            <a:picLocks noGrp="1"/>
          </p:cNvPicPr>
          <p:nvPr>
            <p:ph idx="1"/>
          </p:nvPr>
        </p:nvPicPr>
        <p:blipFill>
          <a:blip r:embed="rId2"/>
          <a:stretch/>
        </p:blipFill>
        <p:spPr>
          <a:xfrm>
            <a:off x="7899400" y="4406900"/>
            <a:ext cx="4095700" cy="2247900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  <p:pic>
        <p:nvPicPr>
          <p:cNvPr id="5" name="Рисунок 3"/>
          <p:cNvPicPr/>
          <p:nvPr/>
        </p:nvPicPr>
        <p:blipFill>
          <a:blip r:embed="rId3"/>
          <a:stretch/>
        </p:blipFill>
        <p:spPr>
          <a:xfrm>
            <a:off x="4368800" y="1701800"/>
            <a:ext cx="3149600" cy="3390900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  <p:pic>
        <p:nvPicPr>
          <p:cNvPr id="6" name="Рисунок 5"/>
          <p:cNvPicPr/>
          <p:nvPr/>
        </p:nvPicPr>
        <p:blipFill>
          <a:blip r:embed="rId4"/>
          <a:stretch/>
        </p:blipFill>
        <p:spPr>
          <a:xfrm>
            <a:off x="685800" y="0"/>
            <a:ext cx="3357060" cy="3866800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</p:spTree>
    <p:extLst>
      <p:ext uri="{BB962C8B-B14F-4D97-AF65-F5344CB8AC3E}">
        <p14:creationId xmlns:p14="http://schemas.microsoft.com/office/powerpoint/2010/main" val="37236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0" y="0"/>
            <a:ext cx="9601200" cy="1485900"/>
          </a:xfrm>
        </p:spPr>
        <p:txBody>
          <a:bodyPr/>
          <a:lstStyle/>
          <a:p>
            <a:pPr algn="r"/>
            <a:r>
              <a:rPr lang="ru-RU" sz="2800" dirty="0">
                <a:solidFill>
                  <a:schemeClr val="dk1"/>
                </a:solidFill>
                <a:latin typeface="Times New Roman"/>
              </a:rPr>
              <a:t>«Прыгающий мячик»</a:t>
            </a:r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845130" y="1485900"/>
            <a:ext cx="953076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метод/приём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для закрепления изученного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проходимого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материала, и для развития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оптико-пространственного представления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понадобиться мячик-попрыгунчик. Начинает учитель, он произносит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(на дифференциацию звуков, на составление предложений и т. п.) 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произносит свой вариант и кидает мяч ученику, но мячик должен один раз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отпрыгнуть от пола.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Усложнение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— более дальнее расстояние 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слов.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задавать загадки.</a:t>
            </a:r>
          </a:p>
        </p:txBody>
      </p:sp>
    </p:spTree>
    <p:extLst>
      <p:ext uri="{BB962C8B-B14F-4D97-AF65-F5344CB8AC3E}">
        <p14:creationId xmlns:p14="http://schemas.microsoft.com/office/powerpoint/2010/main" val="91301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200" y="0"/>
            <a:ext cx="9601200" cy="1485900"/>
          </a:xfrm>
        </p:spPr>
        <p:txBody>
          <a:bodyPr/>
          <a:lstStyle/>
          <a:p>
            <a:r>
              <a:rPr lang="ru-RU" sz="2800" dirty="0">
                <a:solidFill>
                  <a:schemeClr val="dk1"/>
                </a:solidFill>
                <a:latin typeface="Times New Roman"/>
              </a:rPr>
              <a:t>Подводя итог можно сказать: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1200" y="1003300"/>
            <a:ext cx="11480800" cy="5765800"/>
          </a:xfrm>
        </p:spPr>
        <p:txBody>
          <a:bodyPr/>
          <a:lstStyle/>
          <a:p>
            <a:pPr marL="0" indent="0" algn="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Нейропсихологические методы и приёмы направлены на всестороннее развитие личности/ребёнка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Многие нейропсихологические методы и приёмы – «старые», а порой и забытые игры, методы и приёмы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24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4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Подбираются в соответствии с особенностями развития ребенка </a:t>
            </a:r>
            <a:endParaRPr lang="ru-RU" sz="2400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4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детей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241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8428" y="2843711"/>
            <a:ext cx="9601200" cy="1485900"/>
          </a:xfrm>
        </p:spPr>
        <p:txBody>
          <a:bodyPr/>
          <a:lstStyle/>
          <a:p>
            <a:r>
              <a:rPr lang="ru-RU" sz="4800" dirty="0">
                <a:solidFill>
                  <a:schemeClr val="dk1"/>
                </a:solidFill>
                <a:latin typeface="Times New Roman"/>
              </a:rPr>
              <a:t>СПАСИБО ЗА ВНИМАНИЕ</a:t>
            </a:r>
            <a:r>
              <a:rPr lang="ru-RU" sz="4800" dirty="0" smtClean="0">
                <a:solidFill>
                  <a:schemeClr val="dk1"/>
                </a:solidFill>
                <a:latin typeface="Times New Roman"/>
              </a:rPr>
              <a:t>!</a:t>
            </a:r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113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2700" y="3200400"/>
            <a:ext cx="10820400" cy="3657600"/>
          </a:xfrm>
        </p:spPr>
        <p:txBody>
          <a:bodyPr/>
          <a:lstStyle/>
          <a:p>
            <a:pPr marL="0" indent="0" algn="r">
              <a:buNone/>
            </a:pPr>
            <a:r>
              <a:rPr lang="ru-RU" dirty="0">
                <a:solidFill>
                  <a:schemeClr val="dk1"/>
                </a:solidFill>
                <a:latin typeface="Times New Roman"/>
              </a:rPr>
              <a:t>«Перекрёстные </a:t>
            </a:r>
            <a:r>
              <a:rPr lang="ru-RU" dirty="0" smtClean="0">
                <a:solidFill>
                  <a:schemeClr val="dk1"/>
                </a:solidFill>
                <a:latin typeface="Times New Roman"/>
              </a:rPr>
              <a:t>шаги»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ru-RU" dirty="0">
                <a:solidFill>
                  <a:schemeClr val="dk1"/>
                </a:solidFill>
                <a:latin typeface="Times New Roman"/>
              </a:rPr>
              <a:t>Ходьба на месте с касанием  противоположного колена ладонью 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 marL="0" indent="0" algn="r">
              <a:lnSpc>
                <a:spcPct val="100000"/>
              </a:lnSpc>
              <a:buNone/>
            </a:pPr>
            <a:r>
              <a:rPr lang="ru-RU" dirty="0">
                <a:solidFill>
                  <a:schemeClr val="dk1"/>
                </a:solidFill>
                <a:latin typeface="Times New Roman"/>
              </a:rPr>
              <a:t>(левая ладонь-правое колено). 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 marL="0" indent="0" algn="r">
              <a:lnSpc>
                <a:spcPct val="100000"/>
              </a:lnSpc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dk1"/>
                </a:solidFill>
                <a:latin typeface="Times New Roman"/>
              </a:rPr>
              <a:t>Усложнение – добавить счёт проговаривание словарных слов/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 marL="0" indent="0" algn="r">
              <a:lnSpc>
                <a:spcPct val="100000"/>
              </a:lnSpc>
              <a:buNone/>
            </a:pPr>
            <a:r>
              <a:rPr lang="ru-RU" dirty="0">
                <a:solidFill>
                  <a:schemeClr val="dk1"/>
                </a:solidFill>
                <a:latin typeface="Times New Roman"/>
              </a:rPr>
              <a:t>повторение темы, которую проходите на занятии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600" dirty="0">
              <a:solidFill>
                <a:srgbClr val="000000"/>
              </a:solidFill>
              <a:latin typeface="Arial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47113" y="0"/>
            <a:ext cx="76493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dk1"/>
                </a:solidFill>
                <a:latin typeface="Times New Roman"/>
              </a:rPr>
              <a:t>Общие нейропсихологические приёмы и методы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32" y="866775"/>
            <a:ext cx="3638550" cy="3638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6144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9601200" cy="14859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dirty="0">
                <a:solidFill>
                  <a:schemeClr val="dk1"/>
                </a:solidFill>
                <a:latin typeface="Times New Roman"/>
              </a:rPr>
              <a:t>«Ухо – нос»</a:t>
            </a:r>
            <a:endParaRPr lang="ru-RU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86000"/>
            <a:ext cx="10553700" cy="4572000"/>
          </a:xfrm>
        </p:spPr>
        <p:txBody>
          <a:bodyPr/>
          <a:lstStyle/>
          <a:p>
            <a:pPr marL="0" indent="0" algn="r">
              <a:lnSpc>
                <a:spcPct val="150000"/>
              </a:lnSpc>
              <a:spcBef>
                <a:spcPts val="1001"/>
              </a:spcBef>
              <a:buClr>
                <a:srgbClr val="C3B2A7"/>
              </a:buClr>
              <a:buNone/>
            </a:pPr>
            <a:r>
              <a:rPr lang="ru-RU" dirty="0">
                <a:solidFill>
                  <a:schemeClr val="dk1"/>
                </a:solidFill>
                <a:latin typeface="Times New Roman"/>
              </a:rPr>
              <a:t>Левой рукой взяться за кончик носа,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 marL="0" indent="0" algn="r">
              <a:lnSpc>
                <a:spcPct val="150000"/>
              </a:lnSpc>
              <a:spcBef>
                <a:spcPts val="1001"/>
              </a:spcBef>
              <a:buNone/>
            </a:pPr>
            <a:r>
              <a:rPr lang="ru-RU" dirty="0" smtClean="0">
                <a:solidFill>
                  <a:schemeClr val="dk1"/>
                </a:solidFill>
                <a:latin typeface="Times New Roman"/>
              </a:rPr>
              <a:t>правой </a:t>
            </a:r>
            <a:r>
              <a:rPr lang="ru-RU" dirty="0">
                <a:solidFill>
                  <a:schemeClr val="dk1"/>
                </a:solidFill>
                <a:latin typeface="Times New Roman"/>
              </a:rPr>
              <a:t>- за левое ухо, затем хлопнуть в ладоши 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 marL="0" indent="0" algn="r">
              <a:lnSpc>
                <a:spcPct val="150000"/>
              </a:lnSpc>
              <a:spcBef>
                <a:spcPts val="1001"/>
              </a:spcBef>
              <a:buNone/>
            </a:pPr>
            <a:r>
              <a:rPr lang="ru-RU" dirty="0">
                <a:solidFill>
                  <a:schemeClr val="dk1"/>
                </a:solidFill>
                <a:latin typeface="Times New Roman"/>
              </a:rPr>
              <a:t>и поменять руки.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  <a:spcBef>
                <a:spcPts val="1001"/>
              </a:spcBef>
              <a:tabLst>
                <a:tab pos="0" algn="l"/>
              </a:tabLst>
            </a:pPr>
            <a:endParaRPr lang="ru-RU" dirty="0">
              <a:solidFill>
                <a:srgbClr val="000000"/>
              </a:solidFill>
              <a:latin typeface="Arial"/>
            </a:endParaRPr>
          </a:p>
          <a:p>
            <a:pPr marL="0" indent="0">
              <a:lnSpc>
                <a:spcPct val="15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dirty="0" smtClean="0">
                <a:solidFill>
                  <a:schemeClr val="dk1"/>
                </a:solidFill>
                <a:latin typeface="Times New Roman"/>
              </a:rPr>
              <a:t>                                                                     Усложнение </a:t>
            </a:r>
            <a:r>
              <a:rPr lang="ru-RU" dirty="0">
                <a:solidFill>
                  <a:schemeClr val="dk1"/>
                </a:solidFill>
                <a:latin typeface="Times New Roman"/>
              </a:rPr>
              <a:t>- выполнять задание под ритм метронома.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ru-RU" sz="1400" dirty="0">
              <a:solidFill>
                <a:srgbClr val="000000"/>
              </a:solidFill>
              <a:latin typeface="Arial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" y="977900"/>
            <a:ext cx="4944532" cy="3708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7911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100" y="0"/>
            <a:ext cx="9601200" cy="1485900"/>
          </a:xfrm>
        </p:spPr>
        <p:txBody>
          <a:bodyPr/>
          <a:lstStyle/>
          <a:p>
            <a:r>
              <a:rPr lang="ru-RU" sz="2800" dirty="0" smtClean="0">
                <a:solidFill>
                  <a:schemeClr val="dk1"/>
                </a:solidFill>
                <a:latin typeface="Times New Roman"/>
              </a:rPr>
              <a:t>«Следи </a:t>
            </a:r>
            <a:r>
              <a:rPr lang="ru-RU" sz="2800" dirty="0">
                <a:solidFill>
                  <a:schemeClr val="dk1"/>
                </a:solidFill>
                <a:latin typeface="Times New Roman"/>
              </a:rPr>
              <a:t>за указкой»</a:t>
            </a:r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86000"/>
            <a:ext cx="10820400" cy="4572000"/>
          </a:xfrm>
        </p:spPr>
        <p:txBody>
          <a:bodyPr>
            <a:normAutofit/>
          </a:bodyPr>
          <a:lstStyle/>
          <a:p>
            <a:pPr marL="0" indent="0" algn="r">
              <a:lnSpc>
                <a:spcPct val="150000"/>
              </a:lnSpc>
              <a:spcBef>
                <a:spcPts val="1001"/>
              </a:spcBef>
              <a:buNone/>
            </a:pPr>
            <a:r>
              <a:rPr lang="ru-RU" dirty="0">
                <a:solidFill>
                  <a:schemeClr val="dk1"/>
                </a:solidFill>
                <a:latin typeface="Times New Roman"/>
              </a:rPr>
              <a:t>Учитель медленно перемещает указку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 marL="0" indent="0" algn="r">
              <a:lnSpc>
                <a:spcPct val="150000"/>
              </a:lnSpc>
              <a:spcBef>
                <a:spcPts val="1001"/>
              </a:spcBef>
              <a:buNone/>
            </a:pPr>
            <a:r>
              <a:rPr lang="ru-RU" dirty="0" smtClean="0">
                <a:solidFill>
                  <a:schemeClr val="dk1"/>
                </a:solidFill>
                <a:latin typeface="Times New Roman"/>
              </a:rPr>
              <a:t>по </a:t>
            </a:r>
            <a:r>
              <a:rPr lang="ru-RU" dirty="0">
                <a:solidFill>
                  <a:schemeClr val="dk1"/>
                </a:solidFill>
                <a:latin typeface="Times New Roman"/>
              </a:rPr>
              <a:t>траектории "змейка", "спираль", "зигзаг". 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 marL="0" indent="0" algn="r">
              <a:lnSpc>
                <a:spcPct val="150000"/>
              </a:lnSpc>
              <a:spcBef>
                <a:spcPts val="1001"/>
              </a:spcBef>
              <a:buNone/>
            </a:pPr>
            <a:r>
              <a:rPr lang="ru-RU" dirty="0">
                <a:solidFill>
                  <a:schemeClr val="dk1"/>
                </a:solidFill>
                <a:latin typeface="Times New Roman"/>
              </a:rPr>
              <a:t>Ученики следят глазами, не двигая головой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50000"/>
              </a:lnSpc>
              <a:spcBef>
                <a:spcPts val="1001"/>
              </a:spcBef>
            </a:pPr>
            <a:endParaRPr lang="ru-RU" dirty="0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50000"/>
              </a:lnSpc>
              <a:spcBef>
                <a:spcPts val="1001"/>
              </a:spcBef>
            </a:pPr>
            <a:endParaRPr lang="ru-RU" dirty="0">
              <a:solidFill>
                <a:srgbClr val="000000"/>
              </a:solidFill>
              <a:latin typeface="Arial"/>
            </a:endParaRPr>
          </a:p>
          <a:p>
            <a:pPr marL="0" indent="0" algn="r">
              <a:lnSpc>
                <a:spcPct val="150000"/>
              </a:lnSpc>
              <a:spcBef>
                <a:spcPts val="1001"/>
              </a:spcBef>
              <a:buNone/>
            </a:pPr>
            <a:r>
              <a:rPr lang="ru-RU" dirty="0">
                <a:solidFill>
                  <a:schemeClr val="dk1"/>
                </a:solidFill>
                <a:latin typeface="Times New Roman"/>
              </a:rPr>
              <a:t>Усложнение - добавлять проговаривание орфограмм 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600" dirty="0">
              <a:solidFill>
                <a:srgbClr val="000000"/>
              </a:solidFill>
              <a:latin typeface="Arial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00" y="742950"/>
            <a:ext cx="3263900" cy="3263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200" y="4186163"/>
            <a:ext cx="3743158" cy="2492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00" y="831849"/>
            <a:ext cx="2381250" cy="317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416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500" y="0"/>
            <a:ext cx="9601200" cy="1485900"/>
          </a:xfrm>
        </p:spPr>
        <p:txBody>
          <a:bodyPr/>
          <a:lstStyle/>
          <a:p>
            <a:r>
              <a:rPr lang="ru-RU" sz="2800" dirty="0">
                <a:solidFill>
                  <a:schemeClr val="dk1"/>
                </a:solidFill>
                <a:latin typeface="Times New Roman"/>
              </a:rPr>
              <a:t>«Чтение по диагонали»</a:t>
            </a:r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00300" y="2298700"/>
            <a:ext cx="9601200" cy="3581400"/>
          </a:xfrm>
        </p:spPr>
        <p:txBody>
          <a:bodyPr/>
          <a:lstStyle/>
          <a:p>
            <a:pPr marL="0" indent="0" algn="r">
              <a:lnSpc>
                <a:spcPct val="150000"/>
              </a:lnSpc>
              <a:spcBef>
                <a:spcPts val="1001"/>
              </a:spcBef>
              <a:buNone/>
            </a:pPr>
            <a:r>
              <a:rPr lang="ru-RU" dirty="0">
                <a:solidFill>
                  <a:schemeClr val="dk1"/>
                </a:solidFill>
                <a:latin typeface="Times New Roman"/>
              </a:rPr>
              <a:t>Быстро просматривать текст, 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pPr marL="0" indent="0" algn="r">
              <a:lnSpc>
                <a:spcPct val="150000"/>
              </a:lnSpc>
              <a:spcBef>
                <a:spcPts val="1001"/>
              </a:spcBef>
              <a:buNone/>
            </a:pPr>
            <a:r>
              <a:rPr lang="ru-RU" dirty="0">
                <a:solidFill>
                  <a:schemeClr val="dk1"/>
                </a:solidFill>
                <a:latin typeface="Times New Roman"/>
              </a:rPr>
              <a:t>выделяя ключевые слова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00" y="838200"/>
            <a:ext cx="3162300" cy="3162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400" y="3540125"/>
            <a:ext cx="4203700" cy="3152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1806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500" y="0"/>
            <a:ext cx="9601200" cy="1485900"/>
          </a:xfrm>
        </p:spPr>
        <p:txBody>
          <a:bodyPr/>
          <a:lstStyle/>
          <a:p>
            <a:r>
              <a:rPr lang="ru-RU" sz="2800" dirty="0">
                <a:solidFill>
                  <a:schemeClr val="dk1"/>
                </a:solidFill>
                <a:latin typeface="Times New Roman"/>
              </a:rPr>
              <a:t>«Двойное рисование»</a:t>
            </a:r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pic>
        <p:nvPicPr>
          <p:cNvPr id="4" name="Рисунок 2"/>
          <p:cNvPicPr>
            <a:picLocks noGrp="1"/>
          </p:cNvPicPr>
          <p:nvPr>
            <p:ph idx="1"/>
          </p:nvPr>
        </p:nvPicPr>
        <p:blipFill>
          <a:blip r:embed="rId2"/>
          <a:stretch/>
        </p:blipFill>
        <p:spPr>
          <a:xfrm>
            <a:off x="571472" y="4558937"/>
            <a:ext cx="3830711" cy="2299063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  <p:pic>
        <p:nvPicPr>
          <p:cNvPr id="7" name="Рисунок 4"/>
          <p:cNvPicPr/>
          <p:nvPr/>
        </p:nvPicPr>
        <p:blipFill>
          <a:blip r:embed="rId3"/>
          <a:stretch/>
        </p:blipFill>
        <p:spPr>
          <a:xfrm>
            <a:off x="4411697" y="-10646"/>
            <a:ext cx="3569709" cy="5719114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  <p:pic>
        <p:nvPicPr>
          <p:cNvPr id="8" name="Рисунок 3"/>
          <p:cNvPicPr/>
          <p:nvPr/>
        </p:nvPicPr>
        <p:blipFill>
          <a:blip r:embed="rId4"/>
          <a:stretch/>
        </p:blipFill>
        <p:spPr>
          <a:xfrm>
            <a:off x="7981406" y="4676503"/>
            <a:ext cx="4151313" cy="2181497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</p:spTree>
    <p:extLst>
      <p:ext uri="{BB962C8B-B14F-4D97-AF65-F5344CB8AC3E}">
        <p14:creationId xmlns:p14="http://schemas.microsoft.com/office/powerpoint/2010/main" val="199496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206" y="0"/>
            <a:ext cx="9601200" cy="14859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dk1"/>
                </a:solidFill>
                <a:latin typeface="Times New Roman"/>
              </a:rPr>
              <a:t>«Лабиринт »</a:t>
            </a:r>
            <a:endParaRPr lang="ru-RU" sz="2800" dirty="0"/>
          </a:p>
        </p:txBody>
      </p:sp>
      <p:sp>
        <p:nvSpPr>
          <p:cNvPr id="6" name="TextBox 15"/>
          <p:cNvSpPr/>
          <p:nvPr/>
        </p:nvSpPr>
        <p:spPr>
          <a:xfrm>
            <a:off x="-4692817" y="-2765730"/>
            <a:ext cx="3157704" cy="13835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2800" b="0" u="none" strike="noStrike" dirty="0" smtClean="0">
                <a:solidFill>
                  <a:schemeClr val="dk1"/>
                </a:solidFill>
                <a:effectLst/>
                <a:uFillTx/>
                <a:latin typeface="Times New Roman"/>
              </a:rPr>
              <a:t>«Лабиринт » «Лабиринт »</a:t>
            </a:r>
            <a:endParaRPr lang="ru-RU" sz="2800" dirty="0">
              <a:solidFill>
                <a:srgbClr val="000000"/>
              </a:solidFill>
              <a:latin typeface="Arial"/>
            </a:endParaRPr>
          </a:p>
          <a:p>
            <a:endParaRPr lang="ru-RU" sz="28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" name="Рисунок 5"/>
          <p:cNvPicPr/>
          <p:nvPr/>
        </p:nvPicPr>
        <p:blipFill>
          <a:blip r:embed="rId2"/>
          <a:stretch/>
        </p:blipFill>
        <p:spPr>
          <a:xfrm>
            <a:off x="8386354" y="2664823"/>
            <a:ext cx="3554950" cy="4051799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  <p:pic>
        <p:nvPicPr>
          <p:cNvPr id="8" name="Рисунок 6"/>
          <p:cNvPicPr>
            <a:picLocks noGrp="1"/>
          </p:cNvPicPr>
          <p:nvPr>
            <p:ph idx="1"/>
          </p:nvPr>
        </p:nvPicPr>
        <p:blipFill>
          <a:blip r:embed="rId3"/>
          <a:stretch/>
        </p:blipFill>
        <p:spPr>
          <a:xfrm>
            <a:off x="4340417" y="1434737"/>
            <a:ext cx="3438926" cy="4077789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  <p:pic>
        <p:nvPicPr>
          <p:cNvPr id="9" name="Рисунок 1"/>
          <p:cNvPicPr/>
          <p:nvPr/>
        </p:nvPicPr>
        <p:blipFill>
          <a:blip r:embed="rId4"/>
          <a:stretch/>
        </p:blipFill>
        <p:spPr>
          <a:xfrm>
            <a:off x="757646" y="558733"/>
            <a:ext cx="3067200" cy="4212180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</p:spTree>
    <p:extLst>
      <p:ext uri="{BB962C8B-B14F-4D97-AF65-F5344CB8AC3E}">
        <p14:creationId xmlns:p14="http://schemas.microsoft.com/office/powerpoint/2010/main" val="231592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400" y="0"/>
            <a:ext cx="9601200" cy="1485900"/>
          </a:xfrm>
        </p:spPr>
        <p:txBody>
          <a:bodyPr/>
          <a:lstStyle/>
          <a:p>
            <a:r>
              <a:rPr lang="ru-RU" sz="2800" dirty="0">
                <a:solidFill>
                  <a:schemeClr val="dk1"/>
                </a:solidFill>
                <a:latin typeface="Times New Roman"/>
              </a:rPr>
              <a:t>«Зеркальное </a:t>
            </a:r>
            <a:r>
              <a:rPr lang="ru-RU" sz="2800" dirty="0" smtClean="0">
                <a:solidFill>
                  <a:schemeClr val="dk1"/>
                </a:solidFill>
                <a:latin typeface="Times New Roman"/>
              </a:rPr>
              <a:t>рисование»</a:t>
            </a:r>
            <a:r>
              <a:rPr lang="ru-RU" dirty="0">
                <a:solidFill>
                  <a:srgbClr val="000000"/>
                </a:solidFill>
                <a:latin typeface="Arial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</a:rPr>
            </a:br>
            <a:endParaRPr lang="ru-RU" dirty="0"/>
          </a:p>
        </p:txBody>
      </p:sp>
      <p:pic>
        <p:nvPicPr>
          <p:cNvPr id="4" name="Рисунок 4"/>
          <p:cNvPicPr/>
          <p:nvPr/>
        </p:nvPicPr>
        <p:blipFill>
          <a:blip r:embed="rId2"/>
          <a:stretch/>
        </p:blipFill>
        <p:spPr>
          <a:xfrm>
            <a:off x="9024432" y="28540"/>
            <a:ext cx="3167568" cy="4048160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  <p:pic>
        <p:nvPicPr>
          <p:cNvPr id="5" name="Рисунок 11"/>
          <p:cNvPicPr/>
          <p:nvPr/>
        </p:nvPicPr>
        <p:blipFill>
          <a:blip r:embed="rId3"/>
          <a:stretch/>
        </p:blipFill>
        <p:spPr>
          <a:xfrm>
            <a:off x="4749800" y="1320800"/>
            <a:ext cx="3513640" cy="4065260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  <p:pic>
        <p:nvPicPr>
          <p:cNvPr id="6" name="Рисунок 2"/>
          <p:cNvPicPr>
            <a:picLocks noGrp="1"/>
          </p:cNvPicPr>
          <p:nvPr>
            <p:ph idx="1"/>
          </p:nvPr>
        </p:nvPicPr>
        <p:blipFill>
          <a:blip r:embed="rId4"/>
          <a:stretch/>
        </p:blipFill>
        <p:spPr>
          <a:xfrm>
            <a:off x="774700" y="2679700"/>
            <a:ext cx="3569204" cy="4178300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</p:spTree>
    <p:extLst>
      <p:ext uri="{BB962C8B-B14F-4D97-AF65-F5344CB8AC3E}">
        <p14:creationId xmlns:p14="http://schemas.microsoft.com/office/powerpoint/2010/main" val="140236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173</TotalTime>
  <Words>804</Words>
  <Application>Microsoft Office PowerPoint</Application>
  <PresentationFormat>Произвольный</PresentationFormat>
  <Paragraphs>145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Crop</vt:lpstr>
      <vt:lpstr>Логопедическая коррекция  нарушений речи обучающихся с ОВЗ  5-9 классов с использованием  нейропсихологических методов и приёмов  </vt:lpstr>
      <vt:lpstr>Классификация нейропсихологических  методов, приёмов используемых учителем-логопедом </vt:lpstr>
      <vt:lpstr> </vt:lpstr>
      <vt:lpstr>«Ухо – нос»</vt:lpstr>
      <vt:lpstr>«Следи за указкой» </vt:lpstr>
      <vt:lpstr>«Чтение по диагонали» </vt:lpstr>
      <vt:lpstr>«Двойное рисование» </vt:lpstr>
      <vt:lpstr>«Лабиринт »</vt:lpstr>
      <vt:lpstr>«Зеркальное рисование» </vt:lpstr>
      <vt:lpstr>«Таблица Шульте» </vt:lpstr>
      <vt:lpstr>«Конгинори (Конги или «Пять камней») </vt:lpstr>
      <vt:lpstr>ЛОГОПЕДИЧЕСКИЕ</vt:lpstr>
      <vt:lpstr>«Антонимы-синонимы с движением» </vt:lpstr>
      <vt:lpstr> </vt:lpstr>
      <vt:lpstr>«Речевая таблица Шульте» </vt:lpstr>
      <vt:lpstr>«Танец слов» </vt:lpstr>
      <vt:lpstr>«Речевые классики» </vt:lpstr>
      <vt:lpstr>«Фонематические камушки» </vt:lpstr>
      <vt:lpstr>«Полоса препятствия» </vt:lpstr>
      <vt:lpstr>«Забей гол»</vt:lpstr>
      <vt:lpstr>«Волшебный мешочек» </vt:lpstr>
      <vt:lpstr>«Прыгающий мячик» </vt:lpstr>
      <vt:lpstr>Подводя итог можно сказать:  </vt:lpstr>
      <vt:lpstr>СПАСИБО ЗА ВНИМАНИЕ!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Логопедическая коррекция  нарушений речи обучающихся с ОВЗ  5-9 классов с использованием  нейропсихологических методов и приёмов</dc:title>
  <dc:creator>Юлия</dc:creator>
  <cp:lastModifiedBy>User1</cp:lastModifiedBy>
  <cp:revision>14</cp:revision>
  <dcterms:created xsi:type="dcterms:W3CDTF">2025-12-16T09:14:36Z</dcterms:created>
  <dcterms:modified xsi:type="dcterms:W3CDTF">2025-12-19T10:35:26Z</dcterms:modified>
</cp:coreProperties>
</file>